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57" r:id="rId3"/>
    <p:sldId id="291" r:id="rId4"/>
    <p:sldId id="314" r:id="rId5"/>
    <p:sldId id="334" r:id="rId6"/>
    <p:sldId id="335" r:id="rId7"/>
    <p:sldId id="336" r:id="rId8"/>
    <p:sldId id="350" r:id="rId9"/>
    <p:sldId id="338" r:id="rId10"/>
    <p:sldId id="339" r:id="rId11"/>
    <p:sldId id="340" r:id="rId12"/>
    <p:sldId id="337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51" r:id="rId21"/>
    <p:sldId id="349" r:id="rId22"/>
    <p:sldId id="309" r:id="rId23"/>
    <p:sldId id="310" r:id="rId24"/>
    <p:sldId id="312" r:id="rId25"/>
    <p:sldId id="332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omas Huang" initials="TH" lastIdx="1" clrIdx="0">
    <p:extLst/>
  </p:cmAuthor>
  <p:cmAuthor id="2" name="Thomas Huang" initials="TH [2]" lastIdx="1" clrIdx="1">
    <p:extLst/>
  </p:cmAuthor>
  <p:cmAuthor id="3" name="Thomas Huang" initials="TH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FF99"/>
    <a:srgbClr val="99FF99"/>
    <a:srgbClr val="FFD961"/>
    <a:srgbClr val="F907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 autoAdjust="0"/>
    <p:restoredTop sz="86450" autoAdjust="0"/>
  </p:normalViewPr>
  <p:slideViewPr>
    <p:cSldViewPr snapToGrid="0">
      <p:cViewPr>
        <p:scale>
          <a:sx n="117" d="100"/>
          <a:sy n="117" d="100"/>
        </p:scale>
        <p:origin x="1944" y="-80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530"/>
    </p:cViewPr>
  </p:sorterViewPr>
  <p:notesViewPr>
    <p:cSldViewPr snapToGrid="0">
      <p:cViewPr varScale="1">
        <p:scale>
          <a:sx n="94" d="100"/>
          <a:sy n="94" d="100"/>
        </p:scale>
        <p:origin x="360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commentAuthors" Target="commentAuthors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7-04-14T10:46:14.570" idx="1">
    <p:pos x="2235" y="3278"/>
    <p:text>可以放在两页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C9462-CE83-407D-94EB-C7B14CA3382F}" type="datetimeFigureOut">
              <a:rPr lang="zh-CN" altLang="en-US" smtClean="0"/>
              <a:t>2017/4/14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83D7C-B806-4265-8A83-3DB71AAB8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87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103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29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CN" dirty="0" smtClean="0"/>
              <a:t>SNP</a:t>
            </a:r>
            <a:r>
              <a:rPr lang="zh-CN" altLang="en-US" dirty="0" smtClean="0"/>
              <a:t>频率，在该位点出现</a:t>
            </a:r>
            <a:r>
              <a:rPr lang="en-US" altLang="zh-CN" dirty="0" smtClean="0"/>
              <a:t>SNP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占全体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的比例；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成熟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位点，从</a:t>
            </a:r>
            <a:r>
              <a:rPr lang="en-US" altLang="zh-CN" dirty="0" smtClean="0"/>
              <a:t>1-21</a:t>
            </a:r>
            <a:r>
              <a:rPr lang="zh-CN" altLang="en-US" dirty="0" smtClean="0"/>
              <a:t>位，</a:t>
            </a:r>
            <a:r>
              <a:rPr lang="en-US" altLang="zh-CN" dirty="0" smtClean="0"/>
              <a:t>5</a:t>
            </a:r>
            <a:r>
              <a:rPr lang="zh-CN" altLang="en-US" dirty="0" smtClean="0"/>
              <a:t>‘端到</a:t>
            </a:r>
            <a:r>
              <a:rPr lang="en-US" altLang="zh-CN" dirty="0" smtClean="0"/>
              <a:t>3</a:t>
            </a:r>
            <a:r>
              <a:rPr lang="zh-CN" altLang="en-US" dirty="0" smtClean="0"/>
              <a:t>’端；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重点介绍位点</a:t>
            </a:r>
            <a:r>
              <a:rPr lang="en-US" altLang="zh-CN" dirty="0" smtClean="0"/>
              <a:t>1</a:t>
            </a:r>
            <a:r>
              <a:rPr lang="zh-CN" altLang="en-US" dirty="0" smtClean="0"/>
              <a:t>以及位点</a:t>
            </a:r>
            <a:r>
              <a:rPr lang="en-US" altLang="zh-CN" dirty="0" smtClean="0"/>
              <a:t>10</a:t>
            </a:r>
            <a:r>
              <a:rPr lang="zh-CN" altLang="en-US" dirty="0" smtClean="0"/>
              <a:t>和</a:t>
            </a:r>
            <a:r>
              <a:rPr lang="en-US" altLang="zh-CN" dirty="0" smtClean="0"/>
              <a:t>11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最后，两者之间的</a:t>
            </a:r>
            <a:r>
              <a:rPr lang="en-US" altLang="zh-CN" dirty="0" smtClean="0"/>
              <a:t>Pearson</a:t>
            </a:r>
            <a:r>
              <a:rPr lang="zh-CN" altLang="en-US" smtClean="0"/>
              <a:t>相关性检验；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16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使用网上</a:t>
            </a:r>
            <a:r>
              <a:rPr lang="en-US" altLang="zh-CN" dirty="0" smtClean="0"/>
              <a:t>RiceFrend</a:t>
            </a:r>
            <a:r>
              <a:rPr lang="zh-CN" altLang="en-US" dirty="0" smtClean="0"/>
              <a:t>数据库中的表达量数据，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将被降解组验证的</a:t>
            </a:r>
            <a:r>
              <a:rPr lang="en-US" altLang="zh-CN" dirty="0" smtClean="0"/>
              <a:t>miRNA:target</a:t>
            </a:r>
            <a:r>
              <a:rPr lang="zh-CN" altLang="en-US" dirty="0" smtClean="0"/>
              <a:t>进行</a:t>
            </a:r>
            <a:r>
              <a:rPr lang="en-US" altLang="zh-CN" dirty="0" smtClean="0"/>
              <a:t>Pearson</a:t>
            </a:r>
            <a:r>
              <a:rPr lang="zh-CN" altLang="en-US" dirty="0" smtClean="0"/>
              <a:t>相关性检验，发现大部分是正相关；和传统上认为的表达量负相关不相符；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9832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CN" dirty="0" smtClean="0"/>
              <a:t>miRNA</a:t>
            </a:r>
            <a:r>
              <a:rPr lang="zh-CN" altLang="en-US" dirty="0" smtClean="0"/>
              <a:t>结合位点上</a:t>
            </a:r>
            <a:r>
              <a:rPr lang="en-US" altLang="zh-CN" dirty="0" smtClean="0"/>
              <a:t>SNP</a:t>
            </a:r>
            <a:r>
              <a:rPr lang="zh-CN" altLang="en-US" dirty="0" smtClean="0"/>
              <a:t>频率都比成熟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上的要高；可能由于一个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要同时调控多个靶基因</a:t>
            </a:r>
            <a:r>
              <a:rPr lang="zh-CN" altLang="en-US" smtClean="0"/>
              <a:t>有关；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具有显著的相关性；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809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单倍型分析，收集</a:t>
            </a:r>
            <a:r>
              <a:rPr lang="en-US" altLang="zh-CN" smtClean="0"/>
              <a:t>SNP</a:t>
            </a:r>
            <a:r>
              <a:rPr lang="zh-CN" altLang="en-US" smtClean="0"/>
              <a:t>，将水稻品系根据各自在</a:t>
            </a:r>
            <a:r>
              <a:rPr lang="en-US" altLang="zh-CN" smtClean="0"/>
              <a:t>SNP</a:t>
            </a:r>
            <a:r>
              <a:rPr lang="zh-CN" altLang="en-US" smtClean="0"/>
              <a:t>位点的碱基类型分成不同的单倍型；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用</a:t>
            </a:r>
            <a:r>
              <a:rPr lang="en-US" altLang="zh-CN" smtClean="0"/>
              <a:t>RNAfold</a:t>
            </a:r>
            <a:r>
              <a:rPr lang="zh-CN" altLang="en-US" smtClean="0"/>
              <a:t>进行预测，发现能量变化范围从</a:t>
            </a:r>
            <a:r>
              <a:rPr lang="en-US" altLang="zh-CN" smtClean="0"/>
              <a:t>+39.3kcal/mol~-27.5kcal/mol</a:t>
            </a:r>
            <a:r>
              <a:rPr lang="zh-CN" altLang="en-US" smtClean="0"/>
              <a:t>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5263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在单倍型分析的基础上，将</a:t>
            </a:r>
            <a:r>
              <a:rPr lang="en-US" altLang="zh-CN" smtClean="0"/>
              <a:t>miRNA</a:t>
            </a:r>
            <a:r>
              <a:rPr lang="zh-CN" altLang="en-US" smtClean="0"/>
              <a:t>和结合位点结合在一起；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将水稻品系分成不同的单倍型，并且将单倍型映射成突变后的</a:t>
            </a:r>
            <a:r>
              <a:rPr lang="en-US" altLang="zh-CN" smtClean="0"/>
              <a:t>miRNA</a:t>
            </a:r>
            <a:r>
              <a:rPr lang="zh-CN" altLang="en-US" smtClean="0"/>
              <a:t>和结合位点序列，将它们排列成互补模式；</a:t>
            </a:r>
            <a:endParaRPr lang="en-US" altLang="zh-CN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smtClean="0"/>
              <a:t>比较在水稻品系中哪些</a:t>
            </a:r>
            <a:r>
              <a:rPr lang="en-US" altLang="zh-CN" smtClean="0"/>
              <a:t>SNP</a:t>
            </a:r>
            <a:r>
              <a:rPr lang="zh-CN" altLang="en-US" smtClean="0"/>
              <a:t>位点发生了突变，以及对</a:t>
            </a:r>
            <a:r>
              <a:rPr lang="en-US" altLang="zh-CN" smtClean="0"/>
              <a:t>miRNA</a:t>
            </a:r>
            <a:r>
              <a:rPr lang="zh-CN" altLang="en-US" smtClean="0"/>
              <a:t>和结合位点的互补有什么影响；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19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227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548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3528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04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86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6116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3916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610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eaLnBrk="1" hangingPunct="1">
              <a:buNone/>
            </a:pPr>
            <a:r>
              <a:rPr lang="en-US" altLang="zh-CN" b="0" dirty="0" smtClean="0"/>
              <a:t>SNP</a:t>
            </a:r>
            <a:r>
              <a:rPr lang="zh-CN" altLang="en-US" b="0" dirty="0" smtClean="0"/>
              <a:t>定义：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基因组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的单个碱基对位置在一些群体的正常个体中有不同的替代碱基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(allele)</a:t>
            </a:r>
            <a:endParaRPr lang="en-US" altLang="zh-CN" b="0" dirty="0" smtClean="0"/>
          </a:p>
          <a:p>
            <a:pPr marL="228600" indent="-228600" eaLnBrk="1" hangingPunct="1">
              <a:buAutoNum type="arabicPeriod"/>
            </a:pPr>
            <a:r>
              <a:rPr lang="zh-CN" altLang="en-US" b="0" dirty="0" smtClean="0"/>
              <a:t>第一个例子中，是研究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比如在研究水稻驯化过程中，发现水稻落粒性的丢失是由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qSH1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第一号染色体上的落粒性数量性状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上的一个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导致的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eaLnBrk="1" hangingPunct="1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另外，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PROG1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上的一个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导致其蛋白质上一个氨基酸的改变是促使野生稻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Oryza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rufipogon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向栽培稻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Oryza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sativa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转变的关键，改变了株型，变成直立生长。</a:t>
            </a:r>
            <a:endParaRPr lang="zh-CN" altLang="en-US" b="0" dirty="0" smtClean="0"/>
          </a:p>
        </p:txBody>
      </p:sp>
      <p:sp>
        <p:nvSpPr>
          <p:cNvPr id="14340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3A672C4-FF3D-4397-8940-BF387B3F5EA2}" type="slidenum">
              <a:rPr lang="zh-CN" altLang="en-US" smtClean="0"/>
              <a:pPr/>
              <a:t>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460154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baseline="0" dirty="0" smtClean="0"/>
              <a:t>转录成</a:t>
            </a:r>
            <a:r>
              <a:rPr lang="en-US" altLang="zh-CN" baseline="0" dirty="0" err="1" smtClean="0"/>
              <a:t>pri</a:t>
            </a:r>
            <a:r>
              <a:rPr lang="en-US" altLang="zh-CN" baseline="0" dirty="0" smtClean="0"/>
              <a:t>-miRNA;</a:t>
            </a:r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两次剪切，</a:t>
            </a:r>
            <a:r>
              <a:rPr lang="en-US" altLang="zh-CN" baseline="0" dirty="0" err="1" smtClean="0"/>
              <a:t>pri</a:t>
            </a:r>
            <a:r>
              <a:rPr lang="en-US" altLang="zh-CN" baseline="0" dirty="0" smtClean="0"/>
              <a:t>-miRNA -&gt; pre-miRNA -&gt; </a:t>
            </a:r>
            <a:r>
              <a:rPr lang="en-US" altLang="zh-CN" baseline="0" dirty="0" err="1" smtClean="0"/>
              <a:t>miRNA:miRNA</a:t>
            </a:r>
            <a:r>
              <a:rPr lang="en-US" altLang="zh-CN" baseline="0" dirty="0" smtClean="0"/>
              <a:t>*</a:t>
            </a:r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转移到细胞质中，其中成熟</a:t>
            </a:r>
            <a:r>
              <a:rPr lang="en-US" altLang="zh-CN" baseline="0" dirty="0" smtClean="0"/>
              <a:t>miRNA</a:t>
            </a:r>
            <a:r>
              <a:rPr lang="zh-CN" altLang="en-US" baseline="0" dirty="0" smtClean="0"/>
              <a:t>载入到</a:t>
            </a:r>
            <a:r>
              <a:rPr lang="en-US" altLang="zh-CN" baseline="0" dirty="0" err="1" smtClean="0"/>
              <a:t>Argonaute</a:t>
            </a:r>
            <a:r>
              <a:rPr lang="zh-CN" altLang="en-US" baseline="0" dirty="0" smtClean="0"/>
              <a:t>蛋白中，形成了</a:t>
            </a:r>
            <a:r>
              <a:rPr lang="en-US" altLang="zh-CN" baseline="0" dirty="0" smtClean="0"/>
              <a:t>miRNA</a:t>
            </a:r>
            <a:r>
              <a:rPr lang="zh-CN" altLang="en-US" baseline="0" dirty="0" smtClean="0"/>
              <a:t>诱导的沉默复合体；</a:t>
            </a:r>
            <a:endParaRPr lang="en-US" altLang="zh-CN" baseline="0" dirty="0" smtClean="0"/>
          </a:p>
          <a:p>
            <a:pPr marL="228600" indent="-228600">
              <a:buAutoNum type="arabicPeriod"/>
            </a:pPr>
            <a:r>
              <a:rPr lang="zh-CN" altLang="en-US" baseline="0" dirty="0" smtClean="0"/>
              <a:t>其中的</a:t>
            </a:r>
            <a:r>
              <a:rPr lang="en-US" altLang="zh-CN" baseline="0" dirty="0" smtClean="0"/>
              <a:t>miRNA</a:t>
            </a:r>
            <a:r>
              <a:rPr lang="zh-CN" altLang="en-US" baseline="0" dirty="0" smtClean="0"/>
              <a:t>识别靶基因</a:t>
            </a:r>
            <a:r>
              <a:rPr lang="en-US" altLang="zh-CN" baseline="0" dirty="0" smtClean="0"/>
              <a:t>mRNA</a:t>
            </a:r>
            <a:r>
              <a:rPr lang="zh-CN" altLang="en-US" baseline="0" dirty="0" smtClean="0"/>
              <a:t>上的结合位点，使得复合体结合上</a:t>
            </a:r>
            <a:r>
              <a:rPr lang="en-US" altLang="zh-CN" baseline="0" dirty="0" smtClean="0"/>
              <a:t>mRNA</a:t>
            </a:r>
            <a:r>
              <a:rPr lang="zh-CN" altLang="en-US" baseline="0" dirty="0" smtClean="0"/>
              <a:t>，并且进行基因沉默。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23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首先大部分的保守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家族都是有很多成员的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marL="228600" indent="-228600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一般来说，保守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比非保守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的表达水平更高</a:t>
            </a:r>
            <a:r>
              <a:rPr lang="zh-CN" altLang="en-US" dirty="0" smtClean="0">
                <a:effectLst/>
              </a:rPr>
              <a:t>；</a:t>
            </a:r>
            <a:endParaRPr lang="en-US" altLang="zh-CN" dirty="0" smtClean="0">
              <a:effectLst/>
            </a:endParaRPr>
          </a:p>
          <a:p>
            <a:pPr marL="228600" indent="-228600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几乎所有的保守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都在靶基因上有可识别的结合位点，而且往往所调控的靶基因在植物物种中也有保守性，而且其中很多本身具有调控功能；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dirty="0" smtClean="0">
                <a:effectLst/>
              </a:rPr>
              <a:t>和保守</a:t>
            </a:r>
            <a:r>
              <a:rPr lang="en-US" altLang="zh-CN" dirty="0" smtClean="0">
                <a:effectLst/>
              </a:rPr>
              <a:t>miRNA</a:t>
            </a:r>
            <a:r>
              <a:rPr lang="zh-CN" altLang="en-US" dirty="0" smtClean="0">
                <a:effectLst/>
              </a:rPr>
              <a:t>不同的是，非保守</a:t>
            </a:r>
            <a:r>
              <a:rPr lang="en-US" altLang="zh-CN" dirty="0" smtClean="0">
                <a:effectLst/>
              </a:rPr>
              <a:t>miRNA</a:t>
            </a:r>
            <a:r>
              <a:rPr lang="zh-CN" altLang="en-US" dirty="0" smtClean="0">
                <a:effectLst/>
              </a:rPr>
              <a:t>扮演的角色主要是，精细调节、植物形态调节和病虫害防御有关</a:t>
            </a:r>
            <a:endParaRPr lang="en-US" altLang="zh-CN" dirty="0" smtClean="0">
              <a:effectLst/>
            </a:endParaRPr>
          </a:p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740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在水稻中，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osa-miR156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调控的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OsSPL14 (SOUAMOSA PROMOTER BINDING PROTEIN-LIKE 14)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的结合位点中出现一个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干扰了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miRNA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的调控，进而导致了一个分孽数减少、抗倒伏能力增强并且产量提升的“理想”植株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 eaLnBrk="1" hangingPunct="1">
              <a:buAutoNum type="arabicPeriod"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而在大麦中，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SNP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干扰了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miR172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和其靶基因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HvAP2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的相互作用从而引进了大麦花序中穗状花序密度的变异</a:t>
            </a:r>
            <a:r>
              <a:rPr lang="en-US" dirty="0" smtClean="0">
                <a:effectLst/>
              </a:rPr>
              <a:t> </a:t>
            </a:r>
            <a:endParaRPr lang="zh-CN" altLang="en-US" b="0" dirty="0" smtClean="0"/>
          </a:p>
        </p:txBody>
      </p:sp>
      <p:sp>
        <p:nvSpPr>
          <p:cNvPr id="14340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3A672C4-FF3D-4397-8940-BF387B3F5EA2}" type="slidenum">
              <a:rPr lang="zh-CN" altLang="en-US" smtClean="0"/>
              <a:pPr/>
              <a:t>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68806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7614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910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altLang="zh-CN" dirty="0" smtClean="0"/>
              <a:t>SNP</a:t>
            </a:r>
            <a:r>
              <a:rPr lang="zh-CN" altLang="en-US" dirty="0" smtClean="0"/>
              <a:t>密度，</a:t>
            </a:r>
            <a:r>
              <a:rPr lang="en-US" altLang="zh-CN" dirty="0" smtClean="0"/>
              <a:t>SNP</a:t>
            </a:r>
            <a:r>
              <a:rPr lang="zh-CN" altLang="en-US" dirty="0" smtClean="0"/>
              <a:t>的数量除以片段的长度；横坐标是落在该</a:t>
            </a:r>
            <a:r>
              <a:rPr lang="en-US" altLang="zh-CN" dirty="0" smtClean="0"/>
              <a:t>SNP</a:t>
            </a:r>
            <a:r>
              <a:rPr lang="zh-CN" altLang="en-US" dirty="0" smtClean="0"/>
              <a:t>密度区间的片段占总数的百分比；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外显子和基因间隔区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随机、</a:t>
            </a:r>
            <a:r>
              <a:rPr lang="en-US" altLang="zh-CN" dirty="0" smtClean="0"/>
              <a:t>600</a:t>
            </a:r>
            <a:r>
              <a:rPr lang="zh-CN" altLang="en-US" dirty="0" smtClean="0"/>
              <a:t>个</a:t>
            </a:r>
            <a:r>
              <a:rPr lang="en-US" altLang="zh-CN" dirty="0" smtClean="0"/>
              <a:t>150bp</a:t>
            </a:r>
            <a:r>
              <a:rPr lang="zh-CN" altLang="en-US" dirty="0" smtClean="0"/>
              <a:t>的片段；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描述图像趋势；比较分别落在这些区间的百分比；</a:t>
            </a:r>
            <a:endParaRPr lang="en-US" altLang="zh-CN" dirty="0" smtClean="0"/>
          </a:p>
          <a:p>
            <a:pPr marL="228600" indent="-228600">
              <a:buFont typeface="+mj-lt"/>
              <a:buAutoNum type="arabicPeriod"/>
            </a:pPr>
            <a:r>
              <a:rPr lang="zh-CN" altLang="en-US" dirty="0" smtClean="0"/>
              <a:t>这个反应了</a:t>
            </a:r>
            <a:r>
              <a:rPr lang="en-US" altLang="zh-CN" dirty="0" smtClean="0"/>
              <a:t>miRNA</a:t>
            </a:r>
            <a:r>
              <a:rPr lang="zh-CN" altLang="en-US" dirty="0" smtClean="0"/>
              <a:t>上的选择压力比其他两者都大，主要</a:t>
            </a:r>
            <a:r>
              <a:rPr lang="zh-CN" altLang="en-US" smtClean="0"/>
              <a:t>的调控因子；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298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ppt底板白-英文大写40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 descr="1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9350" y="3979865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1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8351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2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3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4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9751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5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5401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98640"/>
            <a:ext cx="7772400" cy="14700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45720" anchor="ctr"/>
          <a:lstStyle>
            <a:lvl1pPr>
              <a:defRPr sz="43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0846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53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90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90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64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45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6442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1800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2800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64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10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697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28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5236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3962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ppt底板白-英文大写40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9" y="83344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/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1" y="6477002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268413"/>
            <a:ext cx="8229600" cy="5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0502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4"/>
        </a:buBlip>
        <a:defRPr sz="2800" kern="12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4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4" Type="http://schemas.openxmlformats.org/officeDocument/2006/relationships/image" Target="../media/image39.jpeg"/><Relationship Id="rId5" Type="http://schemas.openxmlformats.org/officeDocument/2006/relationships/image" Target="../media/image40.jpeg"/><Relationship Id="rId6" Type="http://schemas.openxmlformats.org/officeDocument/2006/relationships/image" Target="../media/image41.jpe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comments" Target="../comments/commen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jpeg"/><Relationship Id="rId5" Type="http://schemas.openxmlformats.org/officeDocument/2006/relationships/image" Target="../media/image27.jpeg"/><Relationship Id="rId6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5834" y="995081"/>
            <a:ext cx="3012141" cy="478585"/>
          </a:xfrm>
        </p:spPr>
        <p:txBody>
          <a:bodyPr/>
          <a:lstStyle/>
          <a:p>
            <a:r>
              <a:rPr lang="zh-CN" altLang="en-US" b="1" dirty="0" smtClean="0"/>
              <a:t>硕士学位申请答辩</a:t>
            </a:r>
            <a:endParaRPr lang="zh-CN" altLang="en-US" b="1" dirty="0"/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519312" y="2462506"/>
            <a:ext cx="827890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zh-CN" altLang="en-US" sz="3600" b="1" dirty="0">
                <a:latin typeface="+mj-lt"/>
                <a:cs typeface="+mj-cs"/>
              </a:rPr>
              <a:t>水稻中介导基因沉默相关</a:t>
            </a:r>
            <a:r>
              <a:rPr lang="en-US" altLang="zh-CN" sz="3600" b="1" dirty="0">
                <a:latin typeface="+mj-lt"/>
                <a:cs typeface="+mj-cs"/>
              </a:rPr>
              <a:t>microRNA</a:t>
            </a:r>
            <a:r>
              <a:rPr lang="zh-CN" altLang="en-US" sz="3600" b="1" dirty="0">
                <a:latin typeface="+mj-lt"/>
                <a:cs typeface="+mj-cs"/>
              </a:rPr>
              <a:t>的</a:t>
            </a:r>
            <a:r>
              <a:rPr lang="en-US" altLang="zh-CN" sz="3600" b="1" dirty="0">
                <a:latin typeface="+mj-lt"/>
                <a:cs typeface="+mj-cs"/>
              </a:rPr>
              <a:t>SNP</a:t>
            </a:r>
            <a:r>
              <a:rPr lang="zh-CN" altLang="en-US" sz="3600" b="1" dirty="0">
                <a:latin typeface="+mj-lt"/>
                <a:cs typeface="+mj-cs"/>
              </a:rPr>
              <a:t>分析</a:t>
            </a:r>
          </a:p>
        </p:txBody>
      </p:sp>
      <p:sp>
        <p:nvSpPr>
          <p:cNvPr id="5" name="副标题 2"/>
          <p:cNvSpPr txBox="1">
            <a:spLocks/>
          </p:cNvSpPr>
          <p:nvPr/>
        </p:nvSpPr>
        <p:spPr bwMode="auto">
          <a:xfrm>
            <a:off x="3018222" y="4520525"/>
            <a:ext cx="3281083" cy="100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FontTx/>
              <a:buNone/>
              <a:defRPr sz="2400" kern="1200">
                <a:solidFill>
                  <a:srgbClr val="16388A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latin typeface="+mj-lt"/>
                <a:ea typeface="黑体" panose="02010609060101010101" pitchFamily="49" charset="-122"/>
              </a:rPr>
              <a:t>答辩人：黄飘飘</a:t>
            </a:r>
            <a:endParaRPr lang="en-US" altLang="zh-CN" sz="2000" dirty="0" smtClean="0">
              <a:latin typeface="+mj-lt"/>
              <a:ea typeface="黑体" panose="02010609060101010101" pitchFamily="49" charset="-122"/>
            </a:endParaRPr>
          </a:p>
          <a:p>
            <a:r>
              <a:rPr lang="zh-CN" altLang="en-US" sz="2000" dirty="0" smtClean="0">
                <a:latin typeface="+mj-lt"/>
                <a:ea typeface="黑体" panose="02010609060101010101" pitchFamily="49" charset="-122"/>
              </a:rPr>
              <a:t>导师：张大兵 教授</a:t>
            </a:r>
            <a:endParaRPr lang="en-US" altLang="zh-CN" sz="2000" dirty="0" smtClean="0">
              <a:latin typeface="+mj-lt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+mj-lt"/>
                <a:ea typeface="黑体" panose="02010609060101010101" pitchFamily="49" charset="-122"/>
              </a:rPr>
              <a:t>2017-</a:t>
            </a:r>
            <a:endParaRPr lang="zh-CN" altLang="en-US" sz="2000" dirty="0">
              <a:latin typeface="+mj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10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9"/>
    </mc:Choice>
    <mc:Fallback xmlns="">
      <p:transition spd="slow" advTm="504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509" y="914399"/>
            <a:ext cx="7741085" cy="5805814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813838" y="229668"/>
            <a:ext cx="9144000" cy="68897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保守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比非保守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密度更低</a:t>
            </a:r>
            <a:b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zh-CN" altLang="en-US" sz="1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54062" y="1140278"/>
            <a:ext cx="4609577" cy="2857349"/>
          </a:xfrm>
          <a:prstGeom prst="rect">
            <a:avLst/>
          </a:prstGeom>
        </p:spPr>
      </p:pic>
      <p:sp>
        <p:nvSpPr>
          <p:cNvPr id="10" name="Curved Left Arrow 9"/>
          <p:cNvSpPr/>
          <p:nvPr/>
        </p:nvSpPr>
        <p:spPr bwMode="auto">
          <a:xfrm flipV="1">
            <a:off x="6789107" y="2417523"/>
            <a:ext cx="1327758" cy="2054268"/>
          </a:xfrm>
          <a:prstGeom prst="curvedLeftArrow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43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>
          <a:xfrm>
            <a:off x="1014254" y="217142"/>
            <a:ext cx="9144000" cy="68897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保守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和非保守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上各位点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分布不同</a:t>
            </a:r>
            <a:endParaRPr lang="zh-CN" altLang="en-US" sz="1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81" y="945715"/>
            <a:ext cx="7515617" cy="563671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1152394" y="3006247"/>
            <a:ext cx="237995" cy="3118980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070964" y="2945704"/>
            <a:ext cx="461376" cy="3116893"/>
          </a:xfrm>
          <a:prstGeom prst="rect">
            <a:avLst/>
          </a:prstGeom>
          <a:noFill/>
          <a:ln w="3810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9139" y="2467627"/>
            <a:ext cx="1164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AGO</a:t>
            </a:r>
            <a:r>
              <a:rPr lang="zh-CN" altLang="en-US" dirty="0" smtClean="0"/>
              <a:t>蛋白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081403" y="2329841"/>
            <a:ext cx="4634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rgbClr val="FF0000"/>
                </a:solidFill>
              </a:rPr>
              <a:t>？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250486" y="1828800"/>
            <a:ext cx="2367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皮尔森相关性检验</a:t>
            </a:r>
            <a:endParaRPr lang="en-US" b="1" dirty="0" smtClean="0"/>
          </a:p>
          <a:p>
            <a:endParaRPr lang="en-US" dirty="0" smtClean="0"/>
          </a:p>
          <a:p>
            <a:r>
              <a:rPr lang="mr-IN" dirty="0" err="1" smtClean="0"/>
              <a:t>r</a:t>
            </a:r>
            <a:r>
              <a:rPr lang="mr-IN" dirty="0" smtClean="0"/>
              <a:t> </a:t>
            </a:r>
            <a:r>
              <a:rPr lang="mr-IN" dirty="0"/>
              <a:t>= -0.163</a:t>
            </a:r>
            <a:r>
              <a:rPr lang="mr-IN" dirty="0" smtClean="0"/>
              <a:t>,</a:t>
            </a:r>
            <a:endParaRPr lang="en-US" dirty="0" smtClean="0"/>
          </a:p>
          <a:p>
            <a:r>
              <a:rPr lang="mr-IN" dirty="0" err="1" smtClean="0"/>
              <a:t>p-value</a:t>
            </a:r>
            <a:r>
              <a:rPr lang="mr-IN" dirty="0" smtClean="0"/>
              <a:t> </a:t>
            </a:r>
            <a:r>
              <a:rPr lang="mr-IN" dirty="0"/>
              <a:t>= 0.4473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99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7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../Data_organization/Paper_Figures_AND_tables/Chinese%20version/SpearmanCCDensity.jpg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6198" y="951978"/>
            <a:ext cx="6842044" cy="51365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644371" y="0"/>
            <a:ext cx="9144000" cy="688975"/>
          </a:xfrm>
        </p:spPr>
        <p:txBody>
          <a:bodyPr/>
          <a:lstStyle/>
          <a:p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被验证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miRNA:target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并没有确定表达量负相关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36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37776" y="0"/>
            <a:ext cx="9144000" cy="688975"/>
          </a:xfrm>
        </p:spPr>
        <p:txBody>
          <a:bodyPr/>
          <a:lstStyle/>
          <a:p>
            <a:r>
              <a:rPr lang="zh-CN" altLang="en-US" sz="18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保守</a:t>
            </a: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18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和靶基因结合位点</a:t>
            </a:r>
            <a:r>
              <a:rPr lang="en-US" altLang="zh-CN" sz="18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18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频率的正相关性揭示共同进化关系</a:t>
            </a:r>
            <a:endParaRPr lang="zh-CN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 descr="../Data_organization/Paper_Figures_AND_tables/Chinese%20version/SNP_distribution_ConservedmiRNAsite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30" y="1016000"/>
            <a:ext cx="6411185" cy="481327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6526933" y="1552353"/>
            <a:ext cx="2367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皮尔森相关性检验</a:t>
            </a:r>
            <a:endParaRPr lang="en-US" b="1" dirty="0" smtClean="0"/>
          </a:p>
          <a:p>
            <a:endParaRPr lang="en-US" dirty="0" smtClean="0"/>
          </a:p>
          <a:p>
            <a:r>
              <a:rPr lang="mr-IN" dirty="0" err="1" smtClean="0"/>
              <a:t>r</a:t>
            </a:r>
            <a:r>
              <a:rPr lang="mr-IN" dirty="0" smtClean="0"/>
              <a:t> </a:t>
            </a:r>
            <a:r>
              <a:rPr lang="mr-IN"/>
              <a:t>= </a:t>
            </a:r>
            <a:r>
              <a:rPr lang="en-US" altLang="zh-CN" smtClean="0"/>
              <a:t>0.5891</a:t>
            </a:r>
            <a:endParaRPr lang="en-US" dirty="0" smtClean="0"/>
          </a:p>
          <a:p>
            <a:r>
              <a:rPr lang="mr-IN" dirty="0" err="1" smtClean="0"/>
              <a:t>p-value</a:t>
            </a:r>
            <a:r>
              <a:rPr lang="mr-IN" dirty="0" smtClean="0"/>
              <a:t> </a:t>
            </a:r>
            <a:r>
              <a:rPr lang="mr-IN"/>
              <a:t>= </a:t>
            </a:r>
            <a:r>
              <a:rPr lang="en-US" altLang="zh-CN" smtClean="0"/>
              <a:t>2.455e-3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37776" y="0"/>
            <a:ext cx="9144000" cy="688975"/>
          </a:xfrm>
        </p:spPr>
        <p:txBody>
          <a:bodyPr/>
          <a:lstStyle/>
          <a:p>
            <a:r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单倍型对应</a:t>
            </a:r>
            <a:r>
              <a:rPr lang="en-US" altLang="zh-CN" sz="24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pre-miRNA</a:t>
            </a:r>
            <a:r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二级</a:t>
            </a:r>
            <a:r>
              <a:rPr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结构稳定性变化很大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Picture 6" descr="../../../../../Desktop/2ndstructure_premirnas/2ndstructure_premirnas.001.jp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43" y="1061851"/>
            <a:ext cx="8420307" cy="54858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184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37776" y="0"/>
            <a:ext cx="9144000" cy="688975"/>
          </a:xfrm>
        </p:spPr>
        <p:txBody>
          <a:bodyPr/>
          <a:lstStyle/>
          <a:p>
            <a:r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联合互补模式分析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 descr="../Data_organization/Paper_Figures_AND_tables/Chinese%20version/CCPA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41" y="909329"/>
            <a:ext cx="7543986" cy="56526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659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37776" y="0"/>
            <a:ext cx="9144000" cy="688975"/>
          </a:xfrm>
        </p:spPr>
        <p:txBody>
          <a:bodyPr/>
          <a:lstStyle/>
          <a:p>
            <a:r>
              <a:rPr lang="zh-CN" altLang="en-US" sz="32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联合互补模式发现互补性恢复现象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Picture 5" descr="../../../../Desktop/CCP4categoriesOfPattern.001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31" y="1514902"/>
            <a:ext cx="7725355" cy="42461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/>
          <p:cNvSpPr/>
          <p:nvPr/>
        </p:nvSpPr>
        <p:spPr bwMode="auto">
          <a:xfrm>
            <a:off x="696036" y="1433015"/>
            <a:ext cx="3835021" cy="43672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806287" y="1407994"/>
            <a:ext cx="3835021" cy="436728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78925" y="968992"/>
            <a:ext cx="1774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n</a:t>
            </a:r>
            <a:r>
              <a:rPr lang="en-US" sz="2000" b="1" smtClean="0"/>
              <a:t>at-miRNA</a:t>
            </a:r>
            <a:endParaRPr lang="en-US" sz="2000" b="1"/>
          </a:p>
        </p:txBody>
      </p:sp>
      <p:sp>
        <p:nvSpPr>
          <p:cNvPr id="8" name="TextBox 7"/>
          <p:cNvSpPr txBox="1"/>
          <p:nvPr/>
        </p:nvSpPr>
        <p:spPr>
          <a:xfrm>
            <a:off x="5202072" y="930324"/>
            <a:ext cx="3082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/>
              <a:t>环境压力响应，共同进化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10783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969539" y="0"/>
            <a:ext cx="9144000" cy="688975"/>
          </a:xfrm>
        </p:spPr>
        <p:txBody>
          <a:bodyPr/>
          <a:lstStyle/>
          <a:p>
            <a:r>
              <a:rPr lang="zh-CN" altLang="en-US" sz="32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发现七个结合位点上带有</a:t>
            </a:r>
            <a:r>
              <a:rPr lang="en-US" altLang="zh-CN" sz="32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32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的靶基因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69515"/>
              </p:ext>
            </p:extLst>
          </p:nvPr>
        </p:nvGraphicFramePr>
        <p:xfrm>
          <a:off x="104253" y="1201000"/>
          <a:ext cx="8862325" cy="57150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39530"/>
                <a:gridCol w="1265540"/>
                <a:gridCol w="1091839"/>
                <a:gridCol w="1175144"/>
                <a:gridCol w="1265540"/>
                <a:gridCol w="1265540"/>
                <a:gridCol w="1159192"/>
              </a:tblGrid>
              <a:tr h="91871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基因座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Gene locus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SNP</a:t>
                      </a: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编号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SNP id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调控的</a:t>
                      </a: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miRNA</a:t>
                      </a: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家族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Predicted targeting miRNA family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结合位点上的位置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Position on miRNA binding site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结合自由能的改变平均值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Average changes of free energy of binding (kcal/mol)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基因名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Gene name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200" b="1">
                          <a:solidFill>
                            <a:schemeClr val="tx1"/>
                          </a:solidFill>
                          <a:effectLst/>
                        </a:rPr>
                        <a:t>在蛋白质上的作用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Effect on proteins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6724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LOC_Os12g41860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11225924993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osa-miR166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2.116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OSHB3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Synonymous mutation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6724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LOC_Os12g41680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11225805945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osa-miR164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1.902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ONAC60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Synonymous mutation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6724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LOC_Os05g25960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10515090268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osa-miR164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4.782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endParaRPr lang="en-US" sz="1050" b="1">
                        <a:solidFill>
                          <a:schemeClr val="tx1"/>
                        </a:solidFill>
                        <a:effectLst/>
                        <a:latin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Phe128Leu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6724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LOC_Os04g59430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10435331023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osa-miR160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2.58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OsARF13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Gly403Glu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56831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LOC_Os04g24190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10413845263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osa-miR396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1.294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OsGRF11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Phe277Val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56831"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LOC_Os02g49840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10230461213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osa-miR444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1.16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OsMADS57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Leu99Gln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636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10230461236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-0.004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Lys107Gln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56831"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LOC_Os02g36924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10222300431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osa-miR444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/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-0.032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OsMADS27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Ala93Val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  <a:tr h="3568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10222300448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6.575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tx1"/>
                          </a:solidFill>
                          <a:effectLst/>
                        </a:rPr>
                        <a:t>Missense, Gln99Lys</a:t>
                      </a:r>
                      <a:endParaRPr lang="en-US" sz="1200" b="1">
                        <a:solidFill>
                          <a:schemeClr val="tx1"/>
                        </a:solidFill>
                        <a:effectLst/>
                        <a:latin typeface="Times New Roman" charset="0"/>
                        <a:ea typeface="宋体" charset="-122"/>
                        <a:cs typeface="Times New Roman" charset="0"/>
                      </a:endParaRPr>
                    </a:p>
                  </a:txBody>
                  <a:tcPr marL="50426" marR="50426" marT="0" marB="0" anchor="ctr"/>
                </a:tc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4253" y="1690469"/>
            <a:ext cx="9847028" cy="49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Oval 6"/>
          <p:cNvSpPr/>
          <p:nvPr/>
        </p:nvSpPr>
        <p:spPr bwMode="auto">
          <a:xfrm>
            <a:off x="4394579" y="4121624"/>
            <a:ext cx="614150" cy="43672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570561" y="6418999"/>
            <a:ext cx="614150" cy="43672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00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37776" y="0"/>
            <a:ext cx="9144000" cy="688975"/>
          </a:xfrm>
        </p:spPr>
        <p:txBody>
          <a:bodyPr/>
          <a:lstStyle/>
          <a:p>
            <a:r>
              <a:rPr lang="en-US" altLang="zh-CN" sz="32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32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和互补模式图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Picture 8" descr="../../../Desktop/WechatIMG28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72" y="1951629"/>
            <a:ext cx="8709750" cy="32782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742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037776" y="0"/>
            <a:ext cx="9144000" cy="688975"/>
          </a:xfrm>
        </p:spPr>
        <p:txBody>
          <a:bodyPr/>
          <a:lstStyle/>
          <a:p>
            <a:r>
              <a:rPr lang="zh-CN" altLang="en-US" sz="32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没有发现明显的表型变化</a:t>
            </a:r>
            <a:endParaRPr lang="zh-CN" altLang="en-US" sz="3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 descr="../../Data_organization/Paper_Figures_AND_tables/Chinese%20version/LOC_Os04g59430_seedlingheight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82" y="982640"/>
            <a:ext cx="7537751" cy="5642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../../Data_organization/Paper_Figures_AND_tables/Chinese%20version/LOC_Os04g59430_fertility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48" y="982640"/>
            <a:ext cx="7574214" cy="5669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../Data_organization/Paper_Figures_AND_tables/Chinese%20version/LOC_Os02g36924_sh.jpg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04" y="982639"/>
            <a:ext cx="7610956" cy="5710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../Data_organization/Paper_Figures_AND_tables/Chinese%20version/LOC_Os02g36924_hd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27" y="900753"/>
            <a:ext cx="7938227" cy="59572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94"/>
          <p:cNvSpPr/>
          <p:nvPr/>
        </p:nvSpPr>
        <p:spPr>
          <a:xfrm>
            <a:off x="428405" y="2727645"/>
            <a:ext cx="8546629" cy="1903990"/>
          </a:xfrm>
          <a:prstGeom prst="roundRect">
            <a:avLst>
              <a:gd name="adj" fmla="val 5660"/>
            </a:avLst>
          </a:prstGeom>
          <a:solidFill>
            <a:srgbClr val="92D0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smtClean="0">
                <a:solidFill>
                  <a:schemeClr val="tx1"/>
                </a:solidFill>
              </a:rPr>
              <a:t>可能</a:t>
            </a:r>
            <a:r>
              <a:rPr lang="zh-CN" altLang="en-US" sz="2400" b="1">
                <a:solidFill>
                  <a:schemeClr val="tx1"/>
                </a:solidFill>
              </a:rPr>
              <a:t>是因为植物表型由不止一个基因调控，所以</a:t>
            </a:r>
            <a:r>
              <a:rPr lang="en-US" altLang="zh-CN" sz="2400" b="1">
                <a:solidFill>
                  <a:schemeClr val="tx1"/>
                </a:solidFill>
              </a:rPr>
              <a:t>miRNA</a:t>
            </a:r>
            <a:r>
              <a:rPr lang="zh-CN" altLang="en-US" sz="2400" b="1">
                <a:solidFill>
                  <a:schemeClr val="tx1"/>
                </a:solidFill>
              </a:rPr>
              <a:t>调控的单个基因的改变并没有在表型上产生剧烈的影响。</a:t>
            </a:r>
            <a:endParaRPr lang="en-US" sz="2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883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提纲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4664" y="1885462"/>
            <a:ext cx="6159022" cy="3198167"/>
          </a:xfrm>
        </p:spPr>
        <p:txBody>
          <a:bodyPr/>
          <a:lstStyle/>
          <a:p>
            <a:r>
              <a:rPr lang="zh-CN" altLang="en-US" sz="3200" dirty="0" smtClean="0"/>
              <a:t>课题背景</a:t>
            </a:r>
            <a:endParaRPr lang="en-US" altLang="zh-CN" sz="3200" dirty="0" smtClean="0"/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研究方法</a:t>
            </a:r>
            <a:endParaRPr lang="en-US" altLang="zh-CN" sz="3200" dirty="0" smtClean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 smtClean="0">
                <a:solidFill>
                  <a:schemeClr val="accent3">
                    <a:lumMod val="85000"/>
                  </a:schemeClr>
                </a:solidFill>
              </a:rPr>
              <a:t>结果与讨论</a:t>
            </a:r>
            <a:endParaRPr lang="en-US" altLang="zh-CN" sz="3200" dirty="0" smtClean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 smtClean="0">
                <a:solidFill>
                  <a:schemeClr val="accent3">
                    <a:lumMod val="85000"/>
                  </a:schemeClr>
                </a:solidFill>
              </a:rPr>
              <a:t>总结与展望</a:t>
            </a:r>
            <a:endParaRPr lang="en-US" altLang="zh-CN" sz="3200" dirty="0" smtClean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 smtClean="0">
                <a:solidFill>
                  <a:schemeClr val="accent3">
                    <a:lumMod val="85000"/>
                  </a:schemeClr>
                </a:solidFill>
              </a:rPr>
              <a:t>致谢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179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提纲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4664" y="1885462"/>
            <a:ext cx="6159022" cy="3198167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accent3">
                    <a:lumMod val="85000"/>
                  </a:schemeClr>
                </a:solidFill>
              </a:rPr>
              <a:t>课题背景</a:t>
            </a:r>
            <a:endParaRPr lang="en-US" altLang="zh-CN" sz="3200" dirty="0" smtClean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研究方法</a:t>
            </a:r>
            <a:endParaRPr lang="en-US" altLang="zh-CN" sz="3200" dirty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结果与讨论</a:t>
            </a:r>
            <a:endParaRPr lang="en-US" altLang="zh-CN" sz="3200" dirty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/>
              <a:t>总结与展望</a:t>
            </a:r>
            <a:endParaRPr lang="en-US" altLang="zh-CN" sz="3200" dirty="0"/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致谢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0050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0922" y="109182"/>
            <a:ext cx="9144000" cy="688975"/>
          </a:xfrm>
        </p:spPr>
        <p:txBody>
          <a:bodyPr/>
          <a:lstStyle/>
          <a:p>
            <a:r>
              <a:rPr lang="zh-CN" altLang="en-US" sz="440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课题总结</a:t>
            </a:r>
            <a:endParaRPr lang="zh-CN" altLang="en-US" sz="44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9309" y="1201003"/>
            <a:ext cx="874821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000" smtClean="0"/>
              <a:t>被验证的</a:t>
            </a:r>
            <a:r>
              <a:rPr lang="en-US" altLang="zh-CN" sz="2000"/>
              <a:t>miRNA</a:t>
            </a:r>
            <a:r>
              <a:rPr lang="zh-CN" altLang="en-US" sz="2000"/>
              <a:t>和</a:t>
            </a:r>
            <a:r>
              <a:rPr lang="zh-CN" altLang="en-US" sz="2000" smtClean="0"/>
              <a:t>靶基因没有</a:t>
            </a:r>
            <a:r>
              <a:rPr lang="zh-CN" altLang="en-US" sz="2000"/>
              <a:t>发现严格的表达量负</a:t>
            </a:r>
            <a:r>
              <a:rPr lang="zh-CN" altLang="en-US" sz="2000" smtClean="0"/>
              <a:t>相关</a:t>
            </a:r>
            <a:endParaRPr lang="zh-CN" altLang="en-US" sz="2000"/>
          </a:p>
          <a:p>
            <a:pPr marL="342900" indent="-342900">
              <a:buFont typeface="+mj-lt"/>
              <a:buAutoNum type="arabicPeriod"/>
            </a:pPr>
            <a:r>
              <a:rPr lang="en-US" altLang="zh-CN" sz="2000" smtClean="0"/>
              <a:t>pre-miRNA</a:t>
            </a:r>
            <a:r>
              <a:rPr lang="zh-CN" altLang="en-US" sz="2000"/>
              <a:t>上的</a:t>
            </a:r>
            <a:r>
              <a:rPr lang="en-US" altLang="zh-CN" sz="2000"/>
              <a:t>SNP</a:t>
            </a:r>
            <a:r>
              <a:rPr lang="zh-CN" altLang="en-US" sz="2000"/>
              <a:t>密度比后两者的</a:t>
            </a:r>
            <a:r>
              <a:rPr lang="en-US" altLang="zh-CN" sz="2000"/>
              <a:t>SNP</a:t>
            </a:r>
            <a:r>
              <a:rPr lang="zh-CN" altLang="en-US" sz="2000"/>
              <a:t>密度都要低</a:t>
            </a:r>
            <a:r>
              <a:rPr lang="zh-CN" altLang="en-US" sz="2000" smtClean="0"/>
              <a:t>，这</a:t>
            </a:r>
            <a:r>
              <a:rPr lang="zh-CN" altLang="en-US" sz="2000"/>
              <a:t>也和</a:t>
            </a:r>
            <a:r>
              <a:rPr lang="en-US" altLang="zh-CN" sz="2000"/>
              <a:t>miRNA</a:t>
            </a:r>
            <a:r>
              <a:rPr lang="zh-CN" altLang="en-US" sz="2000"/>
              <a:t>在植物中扮演关键的调控作用角色相符；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000" smtClean="0"/>
              <a:t>保守</a:t>
            </a:r>
            <a:r>
              <a:rPr lang="en-US" altLang="zh-CN" sz="2000"/>
              <a:t>miRNA</a:t>
            </a:r>
            <a:r>
              <a:rPr lang="zh-CN" altLang="en-US" sz="2000"/>
              <a:t>和非保守</a:t>
            </a:r>
            <a:r>
              <a:rPr lang="en-US" altLang="zh-CN" sz="2000"/>
              <a:t>miRNA</a:t>
            </a:r>
            <a:r>
              <a:rPr lang="zh-CN" altLang="en-US" sz="2000"/>
              <a:t>各位点的</a:t>
            </a:r>
            <a:r>
              <a:rPr lang="en-US" altLang="zh-CN" sz="2000"/>
              <a:t>SNP</a:t>
            </a:r>
            <a:r>
              <a:rPr lang="zh-CN" altLang="en-US" sz="2000"/>
              <a:t>频率分布不同，并且没有相关性；而保守</a:t>
            </a:r>
            <a:r>
              <a:rPr lang="en-US" altLang="zh-CN" sz="2000"/>
              <a:t>miRNA</a:t>
            </a:r>
            <a:r>
              <a:rPr lang="zh-CN" altLang="en-US" sz="2000"/>
              <a:t>和其靶基因结合位点上各位点的</a:t>
            </a:r>
            <a:r>
              <a:rPr lang="en-US" altLang="zh-CN" sz="2000"/>
              <a:t>SNP</a:t>
            </a:r>
            <a:r>
              <a:rPr lang="zh-CN" altLang="en-US" sz="2000"/>
              <a:t>频率之间具有相关性，支持了</a:t>
            </a:r>
            <a:r>
              <a:rPr lang="en-US" altLang="zh-CN" sz="2000"/>
              <a:t>miRNA</a:t>
            </a:r>
            <a:r>
              <a:rPr lang="zh-CN" altLang="en-US" sz="2000"/>
              <a:t>和其靶基因的有共同进化关系的观点；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000" smtClean="0"/>
              <a:t>单倍型</a:t>
            </a:r>
            <a:r>
              <a:rPr lang="zh-CN" altLang="en-US" sz="2000"/>
              <a:t>中同时出现的多个</a:t>
            </a:r>
            <a:r>
              <a:rPr lang="en-US" altLang="zh-CN" sz="2000"/>
              <a:t>SNP</a:t>
            </a:r>
            <a:r>
              <a:rPr lang="zh-CN" altLang="en-US" sz="2000"/>
              <a:t>会对</a:t>
            </a:r>
            <a:r>
              <a:rPr lang="en-US" altLang="zh-CN" sz="2000"/>
              <a:t>pre-miRNA</a:t>
            </a:r>
            <a:r>
              <a:rPr lang="zh-CN" altLang="en-US" sz="2000"/>
              <a:t>二级结构</a:t>
            </a:r>
            <a:r>
              <a:rPr lang="zh-CN" altLang="en-US" sz="2000" smtClean="0"/>
              <a:t>产生很大</a:t>
            </a:r>
            <a:r>
              <a:rPr lang="zh-CN" altLang="en-US" sz="2000"/>
              <a:t>的影响，这些</a:t>
            </a:r>
            <a:r>
              <a:rPr lang="en-US" altLang="zh-CN" sz="2000"/>
              <a:t>SNP</a:t>
            </a:r>
            <a:r>
              <a:rPr lang="zh-CN" altLang="en-US" sz="2000"/>
              <a:t>造成的变化很可能因为对</a:t>
            </a:r>
            <a:r>
              <a:rPr lang="en-US" altLang="zh-CN" sz="2000"/>
              <a:t>pre-miRNA</a:t>
            </a:r>
            <a:r>
              <a:rPr lang="zh-CN" altLang="en-US" sz="2000"/>
              <a:t>二级结构稳定性造成变化，从而影响到成熟</a:t>
            </a:r>
            <a:r>
              <a:rPr lang="en-US" altLang="zh-CN" sz="2000"/>
              <a:t>miRNA</a:t>
            </a:r>
            <a:r>
              <a:rPr lang="zh-CN" altLang="en-US" sz="2000"/>
              <a:t>的生成；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smtClean="0"/>
              <a:t>miR818</a:t>
            </a:r>
            <a:r>
              <a:rPr lang="zh-CN" altLang="en-US" sz="2000" smtClean="0"/>
              <a:t>家族的</a:t>
            </a:r>
            <a:r>
              <a:rPr lang="zh-CN" altLang="en-US" sz="2000"/>
              <a:t>互补性恢复现象，这可能是由于</a:t>
            </a:r>
            <a:r>
              <a:rPr lang="en-US" altLang="zh-CN" sz="2000"/>
              <a:t>miRNA</a:t>
            </a:r>
            <a:r>
              <a:rPr lang="zh-CN" altLang="en-US" sz="2000"/>
              <a:t>和靶基因共同进化过程，选择压力的改变而造成的；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 sz="2000" smtClean="0"/>
              <a:t>最后在</a:t>
            </a:r>
            <a:r>
              <a:rPr lang="en-US" altLang="zh-CN" sz="2000"/>
              <a:t>osa-miR160</a:t>
            </a:r>
            <a:r>
              <a:rPr lang="zh-CN" altLang="en-US" sz="2000"/>
              <a:t>的靶基因 </a:t>
            </a:r>
            <a:r>
              <a:rPr lang="en-US" altLang="zh-CN" sz="2000"/>
              <a:t>OsARF13</a:t>
            </a:r>
            <a:r>
              <a:rPr lang="zh-CN" altLang="en-US" sz="2000"/>
              <a:t>和</a:t>
            </a:r>
            <a:r>
              <a:rPr lang="en-US" altLang="zh-CN" sz="2000"/>
              <a:t>osa-miR444</a:t>
            </a:r>
            <a:r>
              <a:rPr lang="zh-CN" altLang="en-US" sz="2000"/>
              <a:t>的靶基因</a:t>
            </a:r>
            <a:r>
              <a:rPr lang="en-US" altLang="zh-CN" sz="2000"/>
              <a:t>OsMADS27</a:t>
            </a:r>
            <a:r>
              <a:rPr lang="zh-CN" altLang="en-US" sz="2000"/>
              <a:t>上分别找到了对</a:t>
            </a:r>
            <a:r>
              <a:rPr lang="en-US" altLang="zh-CN" sz="2000"/>
              <a:t>miRNA</a:t>
            </a:r>
            <a:r>
              <a:rPr lang="zh-CN" altLang="en-US" sz="2000"/>
              <a:t>调控产生很大影响的</a:t>
            </a:r>
            <a:r>
              <a:rPr lang="en-US" altLang="zh-CN" sz="2000"/>
              <a:t>SNP</a:t>
            </a:r>
            <a:r>
              <a:rPr lang="zh-CN" altLang="en-US" sz="2000"/>
              <a:t>，但是并没有发现很明显的表型改变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784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课题展望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1029" y="1752911"/>
            <a:ext cx="8193585" cy="2989688"/>
          </a:xfrm>
        </p:spPr>
        <p:txBody>
          <a:bodyPr/>
          <a:lstStyle/>
          <a:p>
            <a:pPr marL="449263" lvl="1" indent="-44926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Pct val="120000"/>
              <a:buBlip>
                <a:blip r:embed="rId3"/>
              </a:buBlip>
            </a:pPr>
            <a:r>
              <a:rPr lang="en-US" altLang="zh-CN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、可以根据所找到单倍型对应的水稻品系种植并且观察响应的表型；</a:t>
            </a:r>
            <a:endParaRPr lang="en-US" altLang="zh-CN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49263" lvl="1" indent="-44926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Pct val="120000"/>
              <a:buBlip>
                <a:blip r:embed="rId3"/>
              </a:buBlip>
            </a:pPr>
            <a:r>
              <a:rPr lang="en-US" altLang="zh-CN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、扩大</a:t>
            </a:r>
            <a:r>
              <a:rPr lang="en-US" altLang="zh-CN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SNP</a:t>
            </a:r>
            <a:r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搜索范围</a:t>
            </a:r>
            <a:endParaRPr lang="en-US" altLang="zh-CN" sz="240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1" lvl="2" indent="-44926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包括</a:t>
            </a:r>
            <a:r>
              <a:rPr lang="en-US" altLang="zh-CN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miRNA</a:t>
            </a:r>
            <a:r>
              <a:rPr lang="zh-CN" altLang="en-US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基因的启动子区域</a:t>
            </a:r>
            <a:endParaRPr lang="en-US" altLang="zh-CN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1" lvl="2" indent="-44926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SzPct val="120000"/>
              <a:buBlip>
                <a:blip r:embed="rId3"/>
              </a:buBlip>
            </a:pPr>
            <a:r>
              <a:rPr lang="zh-CN" altLang="en-US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靶基因结合位点上下游区域（因为和靶基因可达性有关）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8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      攻读</a:t>
            </a:r>
            <a:r>
              <a:rPr lang="zh-CN" altLang="en-US" dirty="0">
                <a:latin typeface="+mn-ea"/>
                <a:ea typeface="+mn-ea"/>
              </a:rPr>
              <a:t>硕士期间已发表</a:t>
            </a:r>
            <a:r>
              <a:rPr lang="zh-CN" altLang="en-US" dirty="0" smtClean="0">
                <a:latin typeface="+mn-ea"/>
                <a:ea typeface="+mn-ea"/>
              </a:rPr>
              <a:t>或待发表的</a:t>
            </a:r>
            <a:r>
              <a:rPr lang="zh-CN" altLang="en-US" dirty="0">
                <a:latin typeface="+mn-ea"/>
                <a:ea typeface="+mn-ea"/>
              </a:rPr>
              <a:t>论文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8730" y="1282061"/>
            <a:ext cx="8466540" cy="506571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黄飘飘，李俊彦等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水稻中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microRNA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介导的基因沉默相关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SNP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的研究 （准备中）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13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latin typeface="+mn-ea"/>
                <a:ea typeface="+mn-ea"/>
              </a:rPr>
              <a:t>致谢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746619" y="1965279"/>
            <a:ext cx="5336569" cy="3821374"/>
          </a:xfrm>
        </p:spPr>
        <p:txBody>
          <a:bodyPr/>
          <a:lstStyle/>
          <a:p>
            <a:r>
              <a:rPr lang="zh-CN" altLang="en-US" sz="6600" smtClean="0"/>
              <a:t>张大兵 </a:t>
            </a:r>
            <a:r>
              <a:rPr lang="zh-CN" altLang="en-US" sz="6600" dirty="0" smtClean="0"/>
              <a:t>教授</a:t>
            </a:r>
            <a:endParaRPr lang="en-US" altLang="zh-CN" sz="6600" dirty="0" smtClean="0"/>
          </a:p>
          <a:p>
            <a:r>
              <a:rPr lang="zh-CN" altLang="en-US" sz="6600" smtClean="0"/>
              <a:t>李俊彦 博士</a:t>
            </a:r>
            <a:endParaRPr lang="en-US" altLang="zh-CN" sz="6600" smtClean="0"/>
          </a:p>
          <a:p>
            <a:r>
              <a:rPr lang="zh-CN" altLang="en-US" sz="6600" smtClean="0"/>
              <a:t>梁婉琪 教授</a:t>
            </a:r>
            <a:endParaRPr lang="en-US" altLang="zh-CN" sz="6600" dirty="0" smtClean="0"/>
          </a:p>
        </p:txBody>
      </p:sp>
    </p:spTree>
    <p:extLst>
      <p:ext uri="{BB962C8B-B14F-4D97-AF65-F5344CB8AC3E}">
        <p14:creationId xmlns:p14="http://schemas.microsoft.com/office/powerpoint/2010/main" val="260312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0" y="2743200"/>
            <a:ext cx="9144000" cy="1152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3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zh-CN" altLang="en-US" sz="6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谢谢各位评委老师！</a:t>
            </a:r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290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540912" y="177979"/>
            <a:ext cx="9144000" cy="68897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单核苷酸多态性和作物农艺性状改变</a:t>
            </a:r>
          </a:p>
        </p:txBody>
      </p:sp>
      <p:pic>
        <p:nvPicPr>
          <p:cNvPr id="11" name="snp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912" y="1584102"/>
            <a:ext cx="4105498" cy="257097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" name="Group 15"/>
          <p:cNvGrpSpPr/>
          <p:nvPr/>
        </p:nvGrpSpPr>
        <p:grpSpPr>
          <a:xfrm>
            <a:off x="1179564" y="1034444"/>
            <a:ext cx="6576552" cy="2561511"/>
            <a:chOff x="1179564" y="1034444"/>
            <a:chExt cx="6576552" cy="25615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9564" y="1034444"/>
              <a:ext cx="1627627" cy="256151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6616" y="1249129"/>
              <a:ext cx="1636533" cy="2070873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686319" y="2147054"/>
              <a:ext cx="20697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 smtClean="0">
                  <a:latin typeface="Times New Roman" charset="0"/>
                  <a:ea typeface="Times New Roman" charset="0"/>
                  <a:cs typeface="Times New Roman" charset="0"/>
                </a:rPr>
                <a:t>Konishi</a:t>
              </a:r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i="1" dirty="0">
                  <a:latin typeface="Times New Roman" charset="0"/>
                  <a:ea typeface="Times New Roman" charset="0"/>
                  <a:cs typeface="Times New Roman" charset="0"/>
                </a:rPr>
                <a:t>et al</a:t>
              </a:r>
              <a:r>
                <a:rPr lang="en-US" i="1" dirty="0" smtClean="0">
                  <a:latin typeface="Times New Roman" charset="0"/>
                  <a:ea typeface="Times New Roman" charset="0"/>
                  <a:cs typeface="Times New Roman" charset="0"/>
                </a:rPr>
                <a:t>.</a:t>
              </a:r>
              <a:r>
                <a:rPr lang="en-US" dirty="0" smtClean="0">
                  <a:latin typeface="Times New Roman" charset="0"/>
                  <a:ea typeface="Times New Roman" charset="0"/>
                  <a:cs typeface="Times New Roman" charset="0"/>
                </a:rPr>
                <a:t>, </a:t>
              </a:r>
              <a:r>
                <a:rPr lang="en-US" dirty="0">
                  <a:latin typeface="Times New Roman" charset="0"/>
                  <a:ea typeface="Times New Roman" charset="0"/>
                  <a:cs typeface="Times New Roman" charset="0"/>
                </a:rPr>
                <a:t>2006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4141934"/>
            <a:ext cx="9144000" cy="2564238"/>
            <a:chOff x="0" y="4141934"/>
            <a:chExt cx="9144000" cy="2564238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4141934"/>
              <a:ext cx="9144000" cy="2564238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934210" y="6256312"/>
              <a:ext cx="160813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dirty="0" smtClean="0">
                  <a:latin typeface="Times New Roman" charset="0"/>
                  <a:ea typeface="Times New Roman" charset="0"/>
                  <a:cs typeface="Times New Roman" charset="0"/>
                </a:rPr>
                <a:t>Jin </a:t>
              </a:r>
              <a:r>
                <a:rPr lang="nb-NO" i="1" dirty="0">
                  <a:latin typeface="Times New Roman" charset="0"/>
                  <a:ea typeface="Times New Roman" charset="0"/>
                  <a:cs typeface="Times New Roman" charset="0"/>
                </a:rPr>
                <a:t>et al., </a:t>
              </a:r>
              <a:r>
                <a:rPr lang="nb-NO" dirty="0" smtClean="0">
                  <a:latin typeface="Times New Roman" charset="0"/>
                  <a:ea typeface="Times New Roman" charset="0"/>
                  <a:cs typeface="Times New Roman" charset="0"/>
                </a:rPr>
                <a:t>2008</a:t>
              </a:r>
              <a:endParaRPr 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2" name="Oval 1"/>
          <p:cNvSpPr/>
          <p:nvPr/>
        </p:nvSpPr>
        <p:spPr bwMode="auto">
          <a:xfrm>
            <a:off x="7653132" y="4134678"/>
            <a:ext cx="258416" cy="25841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971" y="163286"/>
            <a:ext cx="827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课题背景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9636036"/>
      </p:ext>
    </p:extLst>
  </p:cSld>
  <p:clrMapOvr>
    <a:masterClrMapping/>
  </p:clrMapOvr>
  <p:transition spd="slow" advTm="123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6516" y="219729"/>
            <a:ext cx="9144000" cy="68897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植物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的生成、成熟和作用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zh-CN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2" name="Picture 51" descr="../../../../../Desktop/Untitled/Untitled.001.jpe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346" y="1183667"/>
            <a:ext cx="7286958" cy="45412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926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6516" y="219729"/>
            <a:ext cx="9144000" cy="68897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植物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的保守性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zh-CN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299" y="2141274"/>
            <a:ext cx="7321563" cy="2728899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" name="Rectangle 4"/>
          <p:cNvSpPr/>
          <p:nvPr/>
        </p:nvSpPr>
        <p:spPr>
          <a:xfrm>
            <a:off x="3438871" y="5153069"/>
            <a:ext cx="20420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 smtClean="0">
                <a:latin typeface="Times New Roman" charset="0"/>
                <a:ea typeface="Times New Roman" charset="0"/>
                <a:cs typeface="Times New Roman" charset="0"/>
              </a:rPr>
              <a:t>Cuperus</a:t>
            </a:r>
            <a:r>
              <a:rPr lang="nb-NO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nb-NO" i="1" dirty="0">
                <a:latin typeface="Times New Roman" charset="0"/>
                <a:ea typeface="Times New Roman" charset="0"/>
                <a:cs typeface="Times New Roman" charset="0"/>
              </a:rPr>
              <a:t>et al., </a:t>
            </a:r>
            <a:r>
              <a:rPr lang="nb-NO" dirty="0" smtClean="0">
                <a:latin typeface="Times New Roman" charset="0"/>
                <a:ea typeface="Times New Roman" charset="0"/>
                <a:cs typeface="Times New Roman" charset="0"/>
              </a:rPr>
              <a:t>2011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04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739695" y="237614"/>
            <a:ext cx="9144000" cy="68897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植物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介导基因沉默中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造成作物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农艺性状改变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98174" y="1062838"/>
            <a:ext cx="8130208" cy="2197198"/>
            <a:chOff x="298174" y="1062838"/>
            <a:chExt cx="8130208" cy="2197198"/>
          </a:xfrm>
        </p:grpSpPr>
        <p:grpSp>
          <p:nvGrpSpPr>
            <p:cNvPr id="7" name="Group 6"/>
            <p:cNvGrpSpPr/>
            <p:nvPr/>
          </p:nvGrpSpPr>
          <p:grpSpPr>
            <a:xfrm>
              <a:off x="1073354" y="1062838"/>
              <a:ext cx="7355028" cy="2197198"/>
              <a:chOff x="188772" y="1132411"/>
              <a:chExt cx="7683020" cy="2270851"/>
            </a:xfrm>
          </p:grpSpPr>
          <p:pic>
            <p:nvPicPr>
              <p:cNvPr id="17" name="pasted-image.png"/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8772" y="1144595"/>
                <a:ext cx="2902298" cy="2258667"/>
              </a:xfrm>
              <a:prstGeom prst="rect">
                <a:avLst/>
              </a:prstGeom>
              <a:ln w="12700">
                <a:miter lim="400000"/>
              </a:ln>
            </p:spPr>
          </p:pic>
          <p:grpSp>
            <p:nvGrpSpPr>
              <p:cNvPr id="18" name="Group 238"/>
              <p:cNvGrpSpPr/>
              <p:nvPr/>
            </p:nvGrpSpPr>
            <p:grpSpPr>
              <a:xfrm>
                <a:off x="3865982" y="1132411"/>
                <a:ext cx="4005810" cy="1195011"/>
                <a:chOff x="-236504" y="0"/>
                <a:chExt cx="7433779" cy="2460378"/>
              </a:xfrm>
            </p:grpSpPr>
            <p:pic>
              <p:nvPicPr>
                <p:cNvPr id="19" name="pasted-image.png"/>
                <p:cNvPicPr>
                  <a:picLocks noChangeAspect="1"/>
                </p:cNvPicPr>
                <p:nvPr/>
              </p:nvPicPr>
              <p:blipFill>
                <a:blip r:embed="rId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800954" y="0"/>
                  <a:ext cx="6396321" cy="110577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20" name="pasted-image.png"/>
                <p:cNvPicPr>
                  <a:picLocks noChangeAspect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80402" y="1639068"/>
                  <a:ext cx="2574373" cy="796555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21" name="Shape 234"/>
                <p:cNvSpPr/>
                <p:nvPr/>
              </p:nvSpPr>
              <p:spPr>
                <a:xfrm>
                  <a:off x="6285245" y="2142388"/>
                  <a:ext cx="665711" cy="3179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1400" b="1"/>
                  </a:lvl1pPr>
                </a:lstStyle>
                <a:p>
                  <a:r>
                    <a:rPr sz="984"/>
                    <a:t>miR156</a:t>
                  </a:r>
                </a:p>
              </p:txBody>
            </p:sp>
            <p:sp>
              <p:nvSpPr>
                <p:cNvPr id="22" name="Shape 235"/>
                <p:cNvSpPr/>
                <p:nvPr/>
              </p:nvSpPr>
              <p:spPr>
                <a:xfrm rot="5400000">
                  <a:off x="4085531" y="1229004"/>
                  <a:ext cx="609601" cy="228191"/>
                </a:xfrm>
                <a:prstGeom prst="rightArrow">
                  <a:avLst>
                    <a:gd name="adj1" fmla="val 17766"/>
                    <a:gd name="adj2" fmla="val 127894"/>
                  </a:avLst>
                </a:prstGeom>
                <a:blipFill rotWithShape="1">
                  <a:blip r:embed="rId6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</a:defRPr>
                  </a:pPr>
                  <a:endParaRPr sz="1266"/>
                </a:p>
              </p:txBody>
            </p:sp>
            <p:sp>
              <p:nvSpPr>
                <p:cNvPr id="23" name="Shape 236"/>
                <p:cNvSpPr/>
                <p:nvPr/>
              </p:nvSpPr>
              <p:spPr>
                <a:xfrm>
                  <a:off x="2239147" y="1726276"/>
                  <a:ext cx="974107" cy="68304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5719" tIns="35719" rIns="35719" bIns="35719" numCol="1" anchor="ctr">
                  <a:spAutoFit/>
                </a:bodyPr>
                <a:lstStyle>
                  <a:lvl1pPr>
                    <a:defRPr sz="2400" b="1"/>
                  </a:lvl1pPr>
                </a:lstStyle>
                <a:p>
                  <a:r>
                    <a:rPr sz="1687" dirty="0"/>
                    <a:t>SNJ</a:t>
                  </a:r>
                </a:p>
              </p:txBody>
            </p:sp>
            <p:sp>
              <p:nvSpPr>
                <p:cNvPr id="24" name="Shape 237"/>
                <p:cNvSpPr/>
                <p:nvPr/>
              </p:nvSpPr>
              <p:spPr>
                <a:xfrm>
                  <a:off x="-236504" y="414303"/>
                  <a:ext cx="613273" cy="4718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35719" tIns="35719" rIns="35719" bIns="35719" numCol="1" anchor="ctr">
                  <a:spAutoFit/>
                </a:bodyPr>
                <a:lstStyle>
                  <a:lvl1pPr>
                    <a:defRPr sz="2400" b="1"/>
                  </a:lvl1pPr>
                </a:lstStyle>
                <a:p>
                  <a:r>
                    <a:rPr sz="1687" dirty="0"/>
                    <a:t>TN1</a:t>
                  </a:r>
                </a:p>
              </p:txBody>
            </p:sp>
          </p:grpSp>
          <p:sp>
            <p:nvSpPr>
              <p:cNvPr id="25" name="Rectangle 24"/>
              <p:cNvSpPr/>
              <p:nvPr/>
            </p:nvSpPr>
            <p:spPr>
              <a:xfrm>
                <a:off x="5734810" y="2558956"/>
                <a:ext cx="183255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nb-NO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Jiao</a:t>
                </a:r>
                <a:r>
                  <a:rPr lang="nb-NO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nb-NO" i="1" dirty="0">
                    <a:latin typeface="Times New Roman" charset="0"/>
                    <a:ea typeface="Times New Roman" charset="0"/>
                    <a:cs typeface="Times New Roman" charset="0"/>
                  </a:rPr>
                  <a:t>et al., </a:t>
                </a:r>
                <a:r>
                  <a:rPr lang="nb-NO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2010</a:t>
                </a:r>
              </a:p>
              <a:p>
                <a:r>
                  <a:rPr lang="nb-NO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Miura</a:t>
                </a:r>
                <a:r>
                  <a:rPr lang="nb-NO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nb-NO" i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et al.</a:t>
                </a:r>
                <a:r>
                  <a:rPr lang="nb-NO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, 2010</a:t>
                </a:r>
                <a:endParaRPr lang="en-US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98174" y="1679714"/>
              <a:ext cx="775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mtClean="0"/>
                <a:t>水稻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21365" y="3804457"/>
            <a:ext cx="7724209" cy="3053543"/>
            <a:chOff x="321365" y="3804457"/>
            <a:chExt cx="7724209" cy="30535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62325" y="3804457"/>
              <a:ext cx="2485335" cy="3053543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38870" y="3826566"/>
              <a:ext cx="3506704" cy="1896739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193246" y="6163662"/>
              <a:ext cx="20633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nb-NO" dirty="0" smtClean="0">
                  <a:latin typeface="Times New Roman" charset="0"/>
                  <a:ea typeface="Times New Roman" charset="0"/>
                  <a:cs typeface="Times New Roman" charset="0"/>
                </a:rPr>
                <a:t>Houston </a:t>
              </a:r>
              <a:r>
                <a:rPr lang="nb-NO" i="1" dirty="0">
                  <a:latin typeface="Times New Roman" charset="0"/>
                  <a:ea typeface="Times New Roman" charset="0"/>
                  <a:cs typeface="Times New Roman" charset="0"/>
                </a:rPr>
                <a:t>et al</a:t>
              </a:r>
              <a:r>
                <a:rPr lang="nb-NO" i="1">
                  <a:latin typeface="Times New Roman" charset="0"/>
                  <a:ea typeface="Times New Roman" charset="0"/>
                  <a:cs typeface="Times New Roman" charset="0"/>
                </a:rPr>
                <a:t>., </a:t>
              </a:r>
              <a:r>
                <a:rPr lang="nb-NO" smtClean="0">
                  <a:latin typeface="Times New Roman" charset="0"/>
                  <a:ea typeface="Times New Roman" charset="0"/>
                  <a:cs typeface="Times New Roman" charset="0"/>
                </a:rPr>
                <a:t>2013</a:t>
              </a:r>
              <a:endParaRPr lang="nb-NO" dirty="0" smtClean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21365" y="4793975"/>
              <a:ext cx="7752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mtClean="0"/>
                <a:t>大麦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17926747"/>
      </p:ext>
    </p:extLst>
  </p:cSld>
  <p:clrMapOvr>
    <a:masterClrMapping/>
  </p:clrMapOvr>
  <p:transition spd="slow" advTm="123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6516" y="219729"/>
            <a:ext cx="9144000" cy="68897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水稻中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miRNA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相关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研究现状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zh-CN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68967" y="1411357"/>
            <a:ext cx="3766930" cy="4693764"/>
            <a:chOff x="168967" y="1411357"/>
            <a:chExt cx="3766930" cy="4693764"/>
          </a:xfrm>
        </p:grpSpPr>
        <p:grpSp>
          <p:nvGrpSpPr>
            <p:cNvPr id="9" name="Group 8"/>
            <p:cNvGrpSpPr/>
            <p:nvPr/>
          </p:nvGrpSpPr>
          <p:grpSpPr>
            <a:xfrm>
              <a:off x="168967" y="2166454"/>
              <a:ext cx="3766930" cy="3938667"/>
              <a:chOff x="168967" y="2166454"/>
              <a:chExt cx="3766930" cy="393866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94684" y="2166454"/>
                <a:ext cx="2710736" cy="41772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2169" y="2745409"/>
                <a:ext cx="282017" cy="763105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99817" y="3715854"/>
                <a:ext cx="1420794" cy="488398"/>
              </a:xfrm>
              <a:prstGeom prst="rect">
                <a:avLst/>
              </a:prstGeom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168967" y="4750904"/>
                <a:ext cx="3766930" cy="1354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600" dirty="0" smtClean="0"/>
                  <a:t>pre-miRNA</a:t>
                </a:r>
                <a:r>
                  <a:rPr lang="zh-CN" altLang="en-US" sz="1600" dirty="0" smtClean="0"/>
                  <a:t>和其它区域</a:t>
                </a:r>
                <a:r>
                  <a:rPr lang="en-US" altLang="zh-CN" sz="1600" dirty="0" smtClean="0"/>
                  <a:t>SNP</a:t>
                </a:r>
                <a:r>
                  <a:rPr lang="zh-CN" altLang="en-US" sz="1600" dirty="0" smtClean="0"/>
                  <a:t>分布；</a:t>
                </a:r>
                <a:endParaRPr lang="en-US" altLang="zh-CN" sz="1600" dirty="0" smtClean="0"/>
              </a:p>
              <a:p>
                <a:pPr marL="342900" indent="-342900">
                  <a:buFont typeface="+mj-lt"/>
                  <a:buAutoNum type="arabicPeriod"/>
                </a:pPr>
                <a:endParaRPr lang="en-US" altLang="zh-CN" sz="16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altLang="zh-CN" sz="1600" dirty="0" smtClean="0"/>
                  <a:t>SNP</a:t>
                </a:r>
                <a:r>
                  <a:rPr lang="zh-CN" altLang="en-US" sz="1600" dirty="0" smtClean="0"/>
                  <a:t>对于</a:t>
                </a:r>
                <a:r>
                  <a:rPr lang="en-US" altLang="zh-CN" sz="1600" dirty="0" smtClean="0"/>
                  <a:t>pre-miRNA</a:t>
                </a:r>
                <a:r>
                  <a:rPr lang="zh-CN" altLang="en-US" sz="1600" dirty="0" smtClean="0"/>
                  <a:t>二级结构影响；</a:t>
                </a:r>
                <a:endParaRPr lang="en-US" altLang="zh-CN" sz="1600" dirty="0" smtClean="0"/>
              </a:p>
              <a:p>
                <a:pPr marL="342900" indent="-342900">
                  <a:buFont typeface="+mj-lt"/>
                  <a:buAutoNum type="arabicPeriod"/>
                </a:pPr>
                <a:endParaRPr lang="en-US" altLang="zh-CN" sz="16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zh-CN" altLang="en-US" sz="1600" dirty="0" smtClean="0"/>
                  <a:t>成熟</a:t>
                </a:r>
                <a:r>
                  <a:rPr lang="en-US" altLang="zh-CN" sz="1600" dirty="0" smtClean="0"/>
                  <a:t>miRNA</a:t>
                </a:r>
                <a:r>
                  <a:rPr lang="zh-CN" altLang="en-US" sz="1600" dirty="0" smtClean="0"/>
                  <a:t>位点上</a:t>
                </a:r>
                <a:r>
                  <a:rPr lang="en-US" altLang="zh-CN" sz="1600" dirty="0" smtClean="0"/>
                  <a:t>SNP</a:t>
                </a:r>
                <a:r>
                  <a:rPr lang="zh-CN" altLang="en-US" sz="1600" dirty="0" smtClean="0"/>
                  <a:t>分布；</a:t>
                </a:r>
                <a:endParaRPr lang="en-US" sz="1600" dirty="0"/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1272209" y="1411357"/>
              <a:ext cx="1709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研究现状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803913" y="1543878"/>
            <a:ext cx="4340087" cy="4180484"/>
            <a:chOff x="5052392" y="1504122"/>
            <a:chExt cx="4340087" cy="4180484"/>
          </a:xfrm>
        </p:grpSpPr>
        <p:grpSp>
          <p:nvGrpSpPr>
            <p:cNvPr id="11" name="Group 10"/>
            <p:cNvGrpSpPr/>
            <p:nvPr/>
          </p:nvGrpSpPr>
          <p:grpSpPr>
            <a:xfrm>
              <a:off x="5052392" y="2290417"/>
              <a:ext cx="4340087" cy="3394189"/>
              <a:chOff x="5052392" y="2290417"/>
              <a:chExt cx="4340087" cy="3394189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4706" y="2290417"/>
                <a:ext cx="3590511" cy="1243772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5052392" y="4853609"/>
                <a:ext cx="43400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342900" indent="-342900">
                  <a:buFont typeface="+mj-lt"/>
                  <a:buAutoNum type="arabicPeriod"/>
                  <a:defRPr sz="1600"/>
                </a:lvl1pPr>
              </a:lstStyle>
              <a:p>
                <a:r>
                  <a:rPr lang="en-US" altLang="zh-CN" dirty="0" smtClean="0"/>
                  <a:t>SNP</a:t>
                </a:r>
                <a:r>
                  <a:rPr lang="zh-CN" altLang="en-US" dirty="0" smtClean="0"/>
                  <a:t>对</a:t>
                </a:r>
                <a:r>
                  <a:rPr lang="en-US" altLang="zh-CN" dirty="0" smtClean="0"/>
                  <a:t>miRNA</a:t>
                </a:r>
                <a:r>
                  <a:rPr lang="zh-CN" altLang="en-US" dirty="0" smtClean="0"/>
                  <a:t>和靶基因互补性的影响；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r>
                  <a:rPr lang="zh-CN" altLang="en-US" dirty="0" smtClean="0"/>
                  <a:t>不同水稻品系中</a:t>
                </a:r>
                <a:r>
                  <a:rPr lang="en-US" altLang="zh-CN" dirty="0" smtClean="0"/>
                  <a:t>miRNA</a:t>
                </a:r>
                <a:r>
                  <a:rPr lang="zh-CN" altLang="en-US" dirty="0" smtClean="0"/>
                  <a:t>相关表型的比较；</a:t>
                </a:r>
                <a:endParaRPr lang="en-US" altLang="zh-CN" dirty="0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6175511" y="1504122"/>
              <a:ext cx="17857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mtClean="0"/>
                <a:t>尚未研究的内容</a:t>
              </a:r>
              <a:endParaRPr lang="en-US" dirty="0"/>
            </a:p>
          </p:txBody>
        </p:sp>
      </p:grpSp>
      <p:sp>
        <p:nvSpPr>
          <p:cNvPr id="17" name="Shape 294"/>
          <p:cNvSpPr/>
          <p:nvPr/>
        </p:nvSpPr>
        <p:spPr>
          <a:xfrm>
            <a:off x="428405" y="2727645"/>
            <a:ext cx="8546629" cy="1903990"/>
          </a:xfrm>
          <a:prstGeom prst="roundRect">
            <a:avLst>
              <a:gd name="adj" fmla="val 5660"/>
            </a:avLst>
          </a:prstGeom>
          <a:solidFill>
            <a:srgbClr val="92D05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>
                <a:solidFill>
                  <a:srgbClr val="FFFFFF"/>
                </a:solidFill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 smtClean="0">
                <a:solidFill>
                  <a:schemeClr val="tx1"/>
                </a:solidFill>
              </a:rPr>
              <a:t>寻找会影响到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miRNA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生成和成熟的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SNP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；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 smtClean="0">
                <a:solidFill>
                  <a:schemeClr val="tx1"/>
                </a:solidFill>
              </a:rPr>
              <a:t>筛选出具有生物相关性的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miRNA: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靶基因作用对；</a:t>
            </a:r>
            <a:endParaRPr lang="en-US" altLang="zh-CN" sz="2400" b="1" dirty="0" smtClean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b="1" dirty="0" smtClean="0">
                <a:solidFill>
                  <a:schemeClr val="tx1"/>
                </a:solidFill>
              </a:rPr>
              <a:t>找到在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miRNA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调控中能够导致水稻农艺性状改变的</a:t>
            </a:r>
            <a:r>
              <a:rPr lang="en-US" altLang="zh-CN" sz="2400" b="1" dirty="0" smtClean="0">
                <a:solidFill>
                  <a:schemeClr val="tx1"/>
                </a:solidFill>
              </a:rPr>
              <a:t>SNP</a:t>
            </a:r>
            <a:r>
              <a:rPr lang="zh-CN" altLang="en-US" sz="2400" b="1" dirty="0" smtClean="0">
                <a:solidFill>
                  <a:schemeClr val="tx1"/>
                </a:solidFill>
              </a:rPr>
              <a:t>；</a:t>
            </a:r>
            <a:endParaRPr lang="en-US" sz="2400" b="1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12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6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提纲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4664" y="1885462"/>
            <a:ext cx="6159022" cy="3198167"/>
          </a:xfrm>
        </p:spPr>
        <p:txBody>
          <a:bodyPr/>
          <a:lstStyle/>
          <a:p>
            <a:r>
              <a:rPr lang="zh-CN" altLang="en-US" sz="3200" dirty="0" smtClean="0">
                <a:solidFill>
                  <a:schemeClr val="accent3">
                    <a:lumMod val="85000"/>
                  </a:schemeClr>
                </a:solidFill>
              </a:rPr>
              <a:t>课题背景</a:t>
            </a:r>
            <a:endParaRPr lang="en-US" altLang="zh-CN" sz="3200" dirty="0" smtClean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研究方法</a:t>
            </a:r>
            <a:endParaRPr lang="en-US" altLang="zh-CN" sz="3200" dirty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/>
              <a:t>结果与讨论</a:t>
            </a:r>
            <a:endParaRPr lang="en-US" altLang="zh-CN" sz="3200" dirty="0"/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总结与展望</a:t>
            </a:r>
            <a:endParaRPr lang="en-US" altLang="zh-CN" sz="3200" dirty="0">
              <a:solidFill>
                <a:schemeClr val="accent3">
                  <a:lumMod val="85000"/>
                </a:schemeClr>
              </a:solidFill>
            </a:endParaRPr>
          </a:p>
          <a:p>
            <a:r>
              <a:rPr lang="zh-CN" altLang="en-US" sz="3200" dirty="0">
                <a:solidFill>
                  <a:schemeClr val="accent3">
                    <a:lumMod val="85000"/>
                  </a:schemeClr>
                </a:solidFill>
              </a:rPr>
              <a:t>致谢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21361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813838" y="229668"/>
            <a:ext cx="9144000" cy="688975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Pre-miRNA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比外显子，基因间隔区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SNP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密度低</a:t>
            </a:r>
            <a:b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zh-CN" altLang="en-US" sz="1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7079" y="887067"/>
            <a:ext cx="7961243" cy="59709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287" y="924339"/>
            <a:ext cx="7911548" cy="59336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956" y="909430"/>
            <a:ext cx="7931426" cy="59485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08200"/>
            <a:ext cx="9144000" cy="2619136"/>
          </a:xfrm>
          <a:prstGeom prst="rect">
            <a:avLst/>
          </a:prstGeom>
        </p:spPr>
      </p:pic>
      <p:sp>
        <p:nvSpPr>
          <p:cNvPr id="7" name="Chevron 6"/>
          <p:cNvSpPr/>
          <p:nvPr/>
        </p:nvSpPr>
        <p:spPr bwMode="auto">
          <a:xfrm>
            <a:off x="2730674" y="2041742"/>
            <a:ext cx="701458" cy="851770"/>
          </a:xfrm>
          <a:prstGeom prst="chevron">
            <a:avLst>
              <a:gd name="adj" fmla="val 62500"/>
            </a:avLst>
          </a:prstGeom>
          <a:solidFill>
            <a:srgbClr val="C00000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Chevron 7"/>
          <p:cNvSpPr/>
          <p:nvPr/>
        </p:nvSpPr>
        <p:spPr bwMode="auto">
          <a:xfrm>
            <a:off x="5626274" y="2006251"/>
            <a:ext cx="701458" cy="851770"/>
          </a:xfrm>
          <a:prstGeom prst="chevron">
            <a:avLst>
              <a:gd name="adj" fmla="val 62500"/>
            </a:avLst>
          </a:prstGeom>
          <a:solidFill>
            <a:srgbClr val="C00000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237995" y="2016689"/>
            <a:ext cx="2104372" cy="726510"/>
          </a:xfrm>
          <a:prstGeom prst="ellips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15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主题1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Arial" panose="020B0604020202020204" pitchFamily="34" charset="0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90F77C9B-6176-449E-9FB5-496B84EE2BF4}" vid="{78FE0C18-0597-46AB-9C33-D9F1FB19F57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8106</TotalTime>
  <Words>1448</Words>
  <Application>Microsoft Macintosh PowerPoint</Application>
  <PresentationFormat>On-screen Show (4:3)</PresentationFormat>
  <Paragraphs>216</Paragraphs>
  <Slides>25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Gill Sans SemiBold</vt:lpstr>
      <vt:lpstr>Times New Roman</vt:lpstr>
      <vt:lpstr>华文新魏</vt:lpstr>
      <vt:lpstr>宋体</vt:lpstr>
      <vt:lpstr>黑体</vt:lpstr>
      <vt:lpstr>主题1</vt:lpstr>
      <vt:lpstr>PowerPoint Presentation</vt:lpstr>
      <vt:lpstr>提纲</vt:lpstr>
      <vt:lpstr>单核苷酸多态性和作物农艺性状改变</vt:lpstr>
      <vt:lpstr>植物miRNA的生成、成熟和作用 </vt:lpstr>
      <vt:lpstr>植物miRNA的保守性 </vt:lpstr>
      <vt:lpstr>植物miRNA介导基因沉默中SNP造成作物农艺性状改变</vt:lpstr>
      <vt:lpstr>水稻中miRNA相关SNP研究现状 </vt:lpstr>
      <vt:lpstr>提纲</vt:lpstr>
      <vt:lpstr>PowerPoint Presentation</vt:lpstr>
      <vt:lpstr>PowerPoint Presentation</vt:lpstr>
      <vt:lpstr>PowerPoint Presentation</vt:lpstr>
      <vt:lpstr>被验证miRNA:target并没有确定表达量负相关</vt:lpstr>
      <vt:lpstr>保守miRNA和靶基因结合位点SNP频率的正相关性揭示共同进化关系</vt:lpstr>
      <vt:lpstr>单倍型对应pre-miRNA二级结构稳定性变化很大</vt:lpstr>
      <vt:lpstr>联合互补模式分析</vt:lpstr>
      <vt:lpstr>联合互补模式发现互补性恢复现象</vt:lpstr>
      <vt:lpstr>发现七个结合位点上带有SNP的靶基因</vt:lpstr>
      <vt:lpstr>SNP和互补模式图</vt:lpstr>
      <vt:lpstr>没有发现明显的表型变化</vt:lpstr>
      <vt:lpstr>提纲</vt:lpstr>
      <vt:lpstr>课题总结</vt:lpstr>
      <vt:lpstr>课题展望</vt:lpstr>
      <vt:lpstr>      攻读硕士期间已发表或待发表的论文</vt:lpstr>
      <vt:lpstr>致谢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jiaru</dc:creator>
  <cp:lastModifiedBy>Thomas Huang</cp:lastModifiedBy>
  <cp:revision>442</cp:revision>
  <dcterms:created xsi:type="dcterms:W3CDTF">2015-01-24T12:30:08Z</dcterms:created>
  <dcterms:modified xsi:type="dcterms:W3CDTF">2017-04-14T07:44:11Z</dcterms:modified>
</cp:coreProperties>
</file>